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D19D44-8E5C-4B9C-9239-4C6F204D1478}" v="160" dt="2026-09-28T15:58:30.2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3" d="100"/>
          <a:sy n="113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cCormick, John" userId="872fc56c-f648-4c83-9a80-0bb9da7e00af" providerId="ADAL" clId="{16143B19-2DA7-4E21-BDF6-2C9A1D943A43}"/>
    <pc:docChg chg="custSel addSld modSld">
      <pc:chgData name="MacCormick, John" userId="872fc56c-f648-4c83-9a80-0bb9da7e00af" providerId="ADAL" clId="{16143B19-2DA7-4E21-BDF6-2C9A1D943A43}" dt="2026-09-28T15:58:59.506" v="1020" actId="207"/>
      <pc:docMkLst>
        <pc:docMk/>
      </pc:docMkLst>
      <pc:sldChg chg="modSp new mod">
        <pc:chgData name="MacCormick, John" userId="872fc56c-f648-4c83-9a80-0bb9da7e00af" providerId="ADAL" clId="{16143B19-2DA7-4E21-BDF6-2C9A1D943A43}" dt="2026-09-28T14:11:27.668" v="43" actId="20577"/>
        <pc:sldMkLst>
          <pc:docMk/>
          <pc:sldMk cId="2543943249" sldId="256"/>
        </pc:sldMkLst>
        <pc:spChg chg="mod">
          <ac:chgData name="MacCormick, John" userId="872fc56c-f648-4c83-9a80-0bb9da7e00af" providerId="ADAL" clId="{16143B19-2DA7-4E21-BDF6-2C9A1D943A43}" dt="2026-09-28T14:11:03.778" v="10" actId="20577"/>
          <ac:spMkLst>
            <pc:docMk/>
            <pc:sldMk cId="2543943249" sldId="256"/>
            <ac:spMk id="2" creationId="{4A58F43F-2989-179D-3545-E037440B8A57}"/>
          </ac:spMkLst>
        </pc:spChg>
        <pc:spChg chg="mod">
          <ac:chgData name="MacCormick, John" userId="872fc56c-f648-4c83-9a80-0bb9da7e00af" providerId="ADAL" clId="{16143B19-2DA7-4E21-BDF6-2C9A1D943A43}" dt="2026-09-28T14:11:27.668" v="43" actId="20577"/>
          <ac:spMkLst>
            <pc:docMk/>
            <pc:sldMk cId="2543943249" sldId="256"/>
            <ac:spMk id="3" creationId="{51A5CEAD-48B7-41D2-DC21-E04A27A7327A}"/>
          </ac:spMkLst>
        </pc:spChg>
      </pc:sldChg>
      <pc:sldChg chg="modSp new mod">
        <pc:chgData name="MacCormick, John" userId="872fc56c-f648-4c83-9a80-0bb9da7e00af" providerId="ADAL" clId="{16143B19-2DA7-4E21-BDF6-2C9A1D943A43}" dt="2026-09-28T14:14:36.419" v="71" actId="20577"/>
        <pc:sldMkLst>
          <pc:docMk/>
          <pc:sldMk cId="967808819" sldId="257"/>
        </pc:sldMkLst>
        <pc:spChg chg="mod">
          <ac:chgData name="MacCormick, John" userId="872fc56c-f648-4c83-9a80-0bb9da7e00af" providerId="ADAL" clId="{16143B19-2DA7-4E21-BDF6-2C9A1D943A43}" dt="2026-09-28T14:14:36.419" v="71" actId="20577"/>
          <ac:spMkLst>
            <pc:docMk/>
            <pc:sldMk cId="967808819" sldId="257"/>
            <ac:spMk id="3" creationId="{A1356930-BBB6-4D47-B79E-B911661B0E56}"/>
          </ac:spMkLst>
        </pc:spChg>
      </pc:sldChg>
      <pc:sldChg chg="modSp new mod">
        <pc:chgData name="MacCormick, John" userId="872fc56c-f648-4c83-9a80-0bb9da7e00af" providerId="ADAL" clId="{16143B19-2DA7-4E21-BDF6-2C9A1D943A43}" dt="2026-09-28T15:40:48.296" v="633" actId="20577"/>
        <pc:sldMkLst>
          <pc:docMk/>
          <pc:sldMk cId="2793101165" sldId="258"/>
        </pc:sldMkLst>
        <pc:spChg chg="mod">
          <ac:chgData name="MacCormick, John" userId="872fc56c-f648-4c83-9a80-0bb9da7e00af" providerId="ADAL" clId="{16143B19-2DA7-4E21-BDF6-2C9A1D943A43}" dt="2026-09-28T14:15:23.900" v="90"/>
          <ac:spMkLst>
            <pc:docMk/>
            <pc:sldMk cId="2793101165" sldId="258"/>
            <ac:spMk id="2" creationId="{E01CFD8B-036F-D1BC-3FD3-5C7F45D39C8F}"/>
          </ac:spMkLst>
        </pc:spChg>
        <pc:spChg chg="mod">
          <ac:chgData name="MacCormick, John" userId="872fc56c-f648-4c83-9a80-0bb9da7e00af" providerId="ADAL" clId="{16143B19-2DA7-4E21-BDF6-2C9A1D943A43}" dt="2026-09-28T15:40:48.296" v="633" actId="20577"/>
          <ac:spMkLst>
            <pc:docMk/>
            <pc:sldMk cId="2793101165" sldId="258"/>
            <ac:spMk id="3" creationId="{345F554A-2B72-4F88-F27C-4DE815D3357B}"/>
          </ac:spMkLst>
        </pc:spChg>
      </pc:sldChg>
      <pc:sldChg chg="addSp modSp new mod">
        <pc:chgData name="MacCormick, John" userId="872fc56c-f648-4c83-9a80-0bb9da7e00af" providerId="ADAL" clId="{16143B19-2DA7-4E21-BDF6-2C9A1D943A43}" dt="2026-09-28T15:47:12.236" v="742" actId="1076"/>
        <pc:sldMkLst>
          <pc:docMk/>
          <pc:sldMk cId="3617068454" sldId="259"/>
        </pc:sldMkLst>
        <pc:spChg chg="mod">
          <ac:chgData name="MacCormick, John" userId="872fc56c-f648-4c83-9a80-0bb9da7e00af" providerId="ADAL" clId="{16143B19-2DA7-4E21-BDF6-2C9A1D943A43}" dt="2026-09-28T15:33:50.600" v="595" actId="20577"/>
          <ac:spMkLst>
            <pc:docMk/>
            <pc:sldMk cId="3617068454" sldId="259"/>
            <ac:spMk id="2" creationId="{E6BBA36B-234B-2D35-1757-308C3FBF8064}"/>
          </ac:spMkLst>
        </pc:spChg>
        <pc:spChg chg="mod">
          <ac:chgData name="MacCormick, John" userId="872fc56c-f648-4c83-9a80-0bb9da7e00af" providerId="ADAL" clId="{16143B19-2DA7-4E21-BDF6-2C9A1D943A43}" dt="2026-09-28T15:43:27.461" v="634" actId="14100"/>
          <ac:spMkLst>
            <pc:docMk/>
            <pc:sldMk cId="3617068454" sldId="259"/>
            <ac:spMk id="3" creationId="{FCF49C37-2FCB-F84A-1EE2-0E72C71835DD}"/>
          </ac:spMkLst>
        </pc:spChg>
        <pc:spChg chg="add mod">
          <ac:chgData name="MacCormick, John" userId="872fc56c-f648-4c83-9a80-0bb9da7e00af" providerId="ADAL" clId="{16143B19-2DA7-4E21-BDF6-2C9A1D943A43}" dt="2026-09-28T15:47:12.236" v="742" actId="1076"/>
          <ac:spMkLst>
            <pc:docMk/>
            <pc:sldMk cId="3617068454" sldId="259"/>
            <ac:spMk id="4" creationId="{FA4F7379-2CE9-5FF8-73A2-8476EB755425}"/>
          </ac:spMkLst>
        </pc:spChg>
      </pc:sldChg>
      <pc:sldChg chg="addSp modSp new mod">
        <pc:chgData name="MacCormick, John" userId="872fc56c-f648-4c83-9a80-0bb9da7e00af" providerId="ADAL" clId="{16143B19-2DA7-4E21-BDF6-2C9A1D943A43}" dt="2026-09-28T15:58:59.506" v="1020" actId="207"/>
        <pc:sldMkLst>
          <pc:docMk/>
          <pc:sldMk cId="1897193473" sldId="260"/>
        </pc:sldMkLst>
        <pc:spChg chg="mod">
          <ac:chgData name="MacCormick, John" userId="872fc56c-f648-4c83-9a80-0bb9da7e00af" providerId="ADAL" clId="{16143B19-2DA7-4E21-BDF6-2C9A1D943A43}" dt="2026-09-28T15:47:21.976" v="754" actId="20577"/>
          <ac:spMkLst>
            <pc:docMk/>
            <pc:sldMk cId="1897193473" sldId="260"/>
            <ac:spMk id="2" creationId="{1126DC39-252F-B4C1-0F3B-F765ECEEC090}"/>
          </ac:spMkLst>
        </pc:spChg>
        <pc:spChg chg="mod">
          <ac:chgData name="MacCormick, John" userId="872fc56c-f648-4c83-9a80-0bb9da7e00af" providerId="ADAL" clId="{16143B19-2DA7-4E21-BDF6-2C9A1D943A43}" dt="2026-09-28T15:52:38.550" v="1005" actId="14100"/>
          <ac:spMkLst>
            <pc:docMk/>
            <pc:sldMk cId="1897193473" sldId="260"/>
            <ac:spMk id="3" creationId="{0B3B1640-4070-6B18-DC42-E648BCB28BEF}"/>
          </ac:spMkLst>
        </pc:spChg>
        <pc:spChg chg="add mod">
          <ac:chgData name="MacCormick, John" userId="872fc56c-f648-4c83-9a80-0bb9da7e00af" providerId="ADAL" clId="{16143B19-2DA7-4E21-BDF6-2C9A1D943A43}" dt="2026-09-28T15:58:59.506" v="1020" actId="207"/>
          <ac:spMkLst>
            <pc:docMk/>
            <pc:sldMk cId="1897193473" sldId="260"/>
            <ac:spMk id="4" creationId="{A9B9AB51-355D-EA23-5259-7510241D68D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F2760-AB7C-6D63-74FD-196F7261F5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29134A-200D-7436-863D-AA3DC3794B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5D06B-1923-0AB0-7CB2-D096A7470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5BD6E-C198-4BCE-B0EB-63079C682C7C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AEE75F-684B-D2FD-D93F-20E254F1E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72C884-F0B8-E65E-0260-49C04A457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8279-44D0-4BD2-822F-E1480CA95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178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C390D-473C-0AD3-1775-1337026FD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0205AC-1F4A-3E3A-108A-7CF7389E19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78C944-3FB8-0755-802A-96E4EFE1C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5BD6E-C198-4BCE-B0EB-63079C682C7C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0CB040-90F6-DF62-E7D0-B6DA8883E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6A929-E650-6A17-4026-AD62E0562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8279-44D0-4BD2-822F-E1480CA95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982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A5855-7079-EC42-64E1-97D616142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893260-A830-DFFF-BF56-32C91974C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CCA46-BA22-C032-0FC2-802E66004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5BD6E-C198-4BCE-B0EB-63079C682C7C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5D759B-CAAE-F284-CBCC-55A47080F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ADC025-620A-0C93-37CA-70539849F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8279-44D0-4BD2-822F-E1480CA95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955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F1CB6-F6B2-6F1E-7F64-48655CE02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EC76B-05B9-0003-F7C1-7BDFF48EA9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4B094C-C181-D40A-7889-4586B70A2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7C1D8-2126-7459-B37B-FA9904C9E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5BD6E-C198-4BCE-B0EB-63079C682C7C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7AE61A-F841-A469-9EF7-ED2665813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864D45-AB8F-AAD8-AF37-0C7403679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8279-44D0-4BD2-822F-E1480CA95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460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F022F-E3F8-704E-5823-F86036F01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9ACA90-552A-D187-8B9D-8844D58C01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67AAD2-9661-0F87-0974-DEEB981EEF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7030E3-5390-E2B8-613E-B85D2E0BFC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6C5BE4-06D6-D5CB-0344-AC21098D34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CEE813-89C9-0AA6-DF77-C6D76B12D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5BD6E-C198-4BCE-B0EB-63079C682C7C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8D8DD3-62F9-C7BF-1EDB-8F2437017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4D784D-A15C-6F7E-16A0-81AEFFD01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8279-44D0-4BD2-822F-E1480CA95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463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98E09-EA02-83C3-644C-D9E2E45C8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0D928D-38C2-39C1-C0D8-EC390B5BE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5BD6E-C198-4BCE-B0EB-63079C682C7C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5CF19E-4A52-0067-8206-2578A0864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A0D024-A49A-3608-DA35-020C5A7E4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8279-44D0-4BD2-822F-E1480CA95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428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F6898C-B19F-39C0-06CD-FC3C56562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5BD6E-C198-4BCE-B0EB-63079C682C7C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49A87E-4977-BF83-D84A-F0E32EBF0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A80902-7B9E-328D-9A8C-A6D5CA763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8279-44D0-4BD2-822F-E1480CA95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156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DDD2C-06F2-1DBE-28DF-77343A596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2251C-A97F-34B2-53E1-11158CE94B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941288-A6AA-4250-6D68-43232CECF7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9C1F12-6B91-EFF7-CB43-3E0BB4675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5BD6E-C198-4BCE-B0EB-63079C682C7C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C48F6B-F323-15E6-08CC-E74B85214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92D157-7AD1-2EE1-7DC8-8C6102B27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8279-44D0-4BD2-822F-E1480CA95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339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E10F6-58A4-DB09-58A0-111203778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CEE209-8354-12C5-A5D1-30F6FA621B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9DE41D-59F1-D6F7-C8DF-3699D5B4E4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F3DA9A-944C-B041-3070-932344F40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5BD6E-C198-4BCE-B0EB-63079C682C7C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B399B1-C6C5-3B96-E9C5-A6BEFD4B7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3AC177-64B7-39CE-1418-52ED88DE3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8279-44D0-4BD2-822F-E1480CA95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060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6BA7F-4F48-AAFF-47D6-0AD3123EC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F6EDE9-EF13-DE2A-FC2B-A276C5F587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C78156-3D7E-27B0-93F4-5C619854B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5BD6E-C198-4BCE-B0EB-63079C682C7C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99805C-D1CB-F077-1E04-CE0FB0415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1AAD4E-56E0-CCF8-561C-53205F63F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8279-44D0-4BD2-822F-E1480CA95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29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077F0C-18A3-1922-A1D9-6C81727DA5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C5B61C-3085-67A3-D954-7659BF7AA4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471BDA-8821-57FA-A82C-9B2F85D2A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5BD6E-C198-4BCE-B0EB-63079C682C7C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DD0E08-B29C-C70A-73B7-9CB885F18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8D61E4-AFC3-889E-D0D5-7FA5DF989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8279-44D0-4BD2-822F-E1480CA95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344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150796-DE81-EBCE-DB65-A20712E7E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4B803F-CA4A-F3CF-83C3-F47C301B0F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5819E0-12C2-F1A0-E454-6DE88A9AD4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E5BD6E-C198-4BCE-B0EB-63079C682C7C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95D3A8-8D9A-9B48-05E4-79119E9CA3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83621-8FA7-0F6C-11D4-A2DF9D3879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AD8279-44D0-4BD2-822F-E1480CA95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435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live/RcZmU-Go9N8" TargetMode="External"/><Relationship Id="rId2" Type="http://schemas.openxmlformats.org/officeDocument/2006/relationships/hyperlink" Target="https://www.clarkeforum.org/thursday-february-26-2026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71468/P1WC7Q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8F43F-2989-179D-3545-E037440B8A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Data center sustainability impacts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A5CEAD-48B7-41D2-DC21-E04A27A732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John MacCormick</a:t>
            </a:r>
          </a:p>
          <a:p>
            <a:r>
              <a:rPr lang="en-US" dirty="0"/>
              <a:t>September 2026</a:t>
            </a:r>
          </a:p>
        </p:txBody>
      </p:sp>
    </p:spTree>
    <p:extLst>
      <p:ext uri="{BB962C8B-B14F-4D97-AF65-F5344CB8AC3E}">
        <p14:creationId xmlns:p14="http://schemas.microsoft.com/office/powerpoint/2010/main" val="2543943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F4264-4485-58F8-3BE5-D06B71E6C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56930-BBB6-4D47-B79E-B911661B0E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optional: watch </a:t>
            </a:r>
          </a:p>
          <a:p>
            <a:pPr lvl="1"/>
            <a:r>
              <a:rPr lang="en-US" dirty="0"/>
              <a:t>"Real-World Effects of AI." </a:t>
            </a:r>
            <a:br>
              <a:rPr lang="en-US" dirty="0"/>
            </a:br>
            <a:r>
              <a:rPr lang="en-US" dirty="0"/>
              <a:t>Clarke Forum for Contemporary Issues panel session, February 26, 2026</a:t>
            </a:r>
            <a:br>
              <a:rPr lang="en-US" dirty="0"/>
            </a:br>
            <a:r>
              <a:rPr lang="en-US" dirty="0">
                <a:hlinkClick r:id="rId2"/>
              </a:rPr>
              <a:t>web</a:t>
            </a:r>
            <a:r>
              <a:rPr lang="en-US" dirty="0"/>
              <a:t>, </a:t>
            </a:r>
            <a:r>
              <a:rPr lang="en-US" dirty="0">
                <a:hlinkClick r:id="rId3"/>
              </a:rPr>
              <a:t>video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808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CFD8B-036F-D1BC-3FD3-5C7F45D39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Electricity usage and greenhouse gas emissions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F554A-2B72-4F88-F27C-4DE815D335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Typical ChatGPT query = 0.4 </a:t>
            </a:r>
            <a:r>
              <a:rPr lang="en-US" dirty="0" err="1"/>
              <a:t>Wh</a:t>
            </a:r>
            <a:r>
              <a:rPr lang="en-US" dirty="0"/>
              <a:t> (or 4 </a:t>
            </a:r>
            <a:r>
              <a:rPr lang="en-US" dirty="0" err="1"/>
              <a:t>Wh</a:t>
            </a:r>
            <a:r>
              <a:rPr lang="en-US" dirty="0"/>
              <a:t> with reasoning)</a:t>
            </a:r>
          </a:p>
          <a:p>
            <a:r>
              <a:rPr lang="en-US" dirty="0"/>
              <a:t>Toast bread or boil kettle = 30 </a:t>
            </a:r>
            <a:r>
              <a:rPr lang="en-US" dirty="0" err="1"/>
              <a:t>Wh</a:t>
            </a:r>
            <a:endParaRPr lang="en-US" dirty="0"/>
          </a:p>
          <a:p>
            <a:r>
              <a:rPr lang="en-US" dirty="0"/>
              <a:t>Drive 1 mile in electric vehicle = 300 </a:t>
            </a:r>
            <a:r>
              <a:rPr lang="en-US" dirty="0" err="1"/>
              <a:t>Wh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101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BA36B-234B-2D35-1757-308C3FBF8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Optional: where does the 1 query = 0.4 </a:t>
            </a:r>
            <a:r>
              <a:rPr lang="en-US" dirty="0" err="1"/>
              <a:t>Wh</a:t>
            </a:r>
            <a:r>
              <a:rPr lang="en-US" dirty="0"/>
              <a:t> come from?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F49C37-2FCB-F84A-1EE2-0E72C71835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3482975"/>
              </a:xfrm>
            </p:spPr>
            <p:txBody>
              <a:bodyPr/>
              <a:lstStyle/>
              <a:p>
                <a:r>
                  <a:rPr lang="en-US" dirty="0"/>
                  <a:t>GPU (e.g. H100) is 700 W, call it 1.5 kW with servers etc.</a:t>
                </a:r>
              </a:p>
              <a:p>
                <a:r>
                  <a:rPr lang="en-US" dirty="0"/>
                  <a:t>The LLM is sharded over 8 GPUs (100B params → 200GB, but H100 has only 80GB)</a:t>
                </a:r>
              </a:p>
              <a:p>
                <a:r>
                  <a:rPr lang="en-US" dirty="0"/>
                  <a:t>About 80 user queries are batched and processed simultaneously</a:t>
                </a:r>
              </a:p>
              <a:p>
                <a:r>
                  <a:rPr lang="en-US" dirty="0"/>
                  <a:t>Query requires 10 seconds of token generation (e.g. 400-token response at 40 tokens per sec)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1.5×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×8÷80×10÷3600≈0.4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F49C37-2FCB-F84A-1EE2-0E72C71835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3482975"/>
              </a:xfrm>
              <a:blipFill>
                <a:blip r:embed="rId2"/>
                <a:stretch>
                  <a:fillRect l="-1043" t="-2972" r="-4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FA4F7379-2CE9-5FF8-73A2-8476EB755425}"/>
              </a:ext>
            </a:extLst>
          </p:cNvPr>
          <p:cNvSpPr txBox="1"/>
          <p:nvPr/>
        </p:nvSpPr>
        <p:spPr>
          <a:xfrm>
            <a:off x="2472266" y="5292546"/>
            <a:ext cx="92540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More details: Oviedo, Felipe, et al. "Energy use of AI inference, efficiency pathways, and test-time scaling." </a:t>
            </a:r>
            <a:r>
              <a:rPr lang="en-US" i="1" dirty="0">
                <a:solidFill>
                  <a:srgbClr val="002060"/>
                </a:solidFill>
              </a:rPr>
              <a:t>Joule</a:t>
            </a:r>
            <a:r>
              <a:rPr lang="en-US" dirty="0">
                <a:solidFill>
                  <a:srgbClr val="002060"/>
                </a:solidFill>
              </a:rPr>
              <a:t> (2026).</a:t>
            </a:r>
            <a:br>
              <a:rPr lang="en-US" dirty="0">
                <a:solidFill>
                  <a:srgbClr val="002060"/>
                </a:solidFill>
              </a:rPr>
            </a:br>
            <a:r>
              <a:rPr lang="en-US" dirty="0">
                <a:solidFill>
                  <a:srgbClr val="002060"/>
                </a:solidFill>
              </a:rPr>
              <a:t>Note: The authors work at Microsoft Research. The work is published in a high-quality peer reviewed journal that is not associated with or funded by Microsoft.</a:t>
            </a:r>
          </a:p>
        </p:txBody>
      </p:sp>
    </p:spTree>
    <p:extLst>
      <p:ext uri="{BB962C8B-B14F-4D97-AF65-F5344CB8AC3E}">
        <p14:creationId xmlns:p14="http://schemas.microsoft.com/office/powerpoint/2010/main" val="3617068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6DC39-252F-B4C1-0F3B-F765ECEEC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 usage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3B1640-4070-6B18-DC42-E648BCB28B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57108"/>
          </a:xfrm>
        </p:spPr>
        <p:txBody>
          <a:bodyPr/>
          <a:lstStyle/>
          <a:p>
            <a:r>
              <a:rPr lang="en-US" dirty="0"/>
              <a:t>Most media reports focus on so called </a:t>
            </a:r>
            <a:r>
              <a:rPr lang="en-US" i="1" dirty="0"/>
              <a:t>direct</a:t>
            </a:r>
            <a:r>
              <a:rPr lang="en-US" dirty="0"/>
              <a:t> water usage, which is consumed by cooling at the data center site.</a:t>
            </a:r>
          </a:p>
          <a:p>
            <a:r>
              <a:rPr lang="en-US" dirty="0"/>
              <a:t>However, typical data centers have much higher </a:t>
            </a:r>
            <a:r>
              <a:rPr lang="en-US" i="1" dirty="0"/>
              <a:t>indirect</a:t>
            </a:r>
            <a:r>
              <a:rPr lang="en-US" dirty="0"/>
              <a:t> water usage, because water is needed for cooling at the power stations generating electricity for the data center.</a:t>
            </a:r>
          </a:p>
          <a:p>
            <a:pPr lvl="1"/>
            <a:r>
              <a:rPr lang="en-US" dirty="0"/>
              <a:t>Typical ratio: 10x indirect vs direct</a:t>
            </a:r>
          </a:p>
          <a:p>
            <a:r>
              <a:rPr lang="en-US" dirty="0"/>
              <a:t>Wind and solar do not use water for cooling</a:t>
            </a:r>
          </a:p>
          <a:p>
            <a:pPr lvl="1"/>
            <a:r>
              <a:rPr lang="en-US" dirty="0"/>
              <a:t>Therefore, using renewable energy reduces data center water consumption far more than any change to the cooling system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B9AB51-355D-EA23-5259-7510241D68DC}"/>
              </a:ext>
            </a:extLst>
          </p:cNvPr>
          <p:cNvSpPr txBox="1"/>
          <p:nvPr/>
        </p:nvSpPr>
        <p:spPr>
          <a:xfrm>
            <a:off x="1462177" y="5782733"/>
            <a:ext cx="98916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Details: Shehabi, A., Smith, S. J., Hubbard, A., Newkirk, A., Lei, N., </a:t>
            </a:r>
            <a:r>
              <a:rPr lang="en-US" dirty="0" err="1">
                <a:solidFill>
                  <a:srgbClr val="002060"/>
                </a:solidFill>
              </a:rPr>
              <a:t>Siddik</a:t>
            </a:r>
            <a:r>
              <a:rPr lang="en-US" dirty="0">
                <a:solidFill>
                  <a:srgbClr val="002060"/>
                </a:solidFill>
              </a:rPr>
              <a:t>, M. A., Holecek, B., </a:t>
            </a:r>
            <a:r>
              <a:rPr lang="en-US" dirty="0" err="1">
                <a:solidFill>
                  <a:srgbClr val="002060"/>
                </a:solidFill>
              </a:rPr>
              <a:t>Koomey</a:t>
            </a:r>
            <a:r>
              <a:rPr lang="en-US" dirty="0">
                <a:solidFill>
                  <a:srgbClr val="002060"/>
                </a:solidFill>
              </a:rPr>
              <a:t>, J. G., </a:t>
            </a:r>
            <a:r>
              <a:rPr lang="en-US" dirty="0" err="1">
                <a:solidFill>
                  <a:srgbClr val="002060"/>
                </a:solidFill>
              </a:rPr>
              <a:t>Masanet</a:t>
            </a:r>
            <a:r>
              <a:rPr lang="en-US" dirty="0">
                <a:solidFill>
                  <a:srgbClr val="002060"/>
                </a:solidFill>
              </a:rPr>
              <a:t>, E. R., &amp; Sartor, D. A. (2024). </a:t>
            </a:r>
            <a:r>
              <a:rPr lang="en-US" i="1" dirty="0">
                <a:solidFill>
                  <a:srgbClr val="002060"/>
                </a:solidFill>
              </a:rPr>
              <a:t>2024 United States data center energy usage report</a:t>
            </a:r>
            <a:r>
              <a:rPr lang="en-US" dirty="0">
                <a:solidFill>
                  <a:srgbClr val="002060"/>
                </a:solidFill>
              </a:rPr>
              <a:t> (LBNL-2001637). Lawrence Berkeley National Laboratory. </a:t>
            </a:r>
            <a:r>
              <a:rPr lang="en-US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https://doi.org/10.71468/P1WC7Q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193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385</Words>
  <Application>Microsoft Office PowerPoint</Application>
  <PresentationFormat>Widescreen</PresentationFormat>
  <Paragraphs>23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Cambria Math</vt:lpstr>
      <vt:lpstr>Office Theme</vt:lpstr>
      <vt:lpstr>Data center sustainability impacts</vt:lpstr>
      <vt:lpstr>PowerPoint Presentation</vt:lpstr>
      <vt:lpstr>Electricity usage and greenhouse gas emissions</vt:lpstr>
      <vt:lpstr>Optional: where does the 1 query = 0.4 Wh come from?</vt:lpstr>
      <vt:lpstr>Water usage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MacCormick, John</dc:creator>
  <cp:lastModifiedBy>MacCormick, John</cp:lastModifiedBy>
  <cp:revision>1</cp:revision>
  <dcterms:created xsi:type="dcterms:W3CDTF">2026-09-28T14:10:53Z</dcterms:created>
  <dcterms:modified xsi:type="dcterms:W3CDTF">2026-09-28T15:59:02Z</dcterms:modified>
</cp:coreProperties>
</file>